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9309100" cy="6954838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6FFCC"/>
    <a:srgbClr val="99FFCC"/>
    <a:srgbClr val="CCECFF"/>
    <a:srgbClr val="FF4F4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23" y="-8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04485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9214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619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90708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768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3387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24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2223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6732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2420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4963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53CD-2CC6-4A6F-ACE6-5B2BA7C662AA}" type="datetimeFigureOut">
              <a:rPr lang="fa-IR" smtClean="0"/>
              <a:pPr/>
              <a:t>28/04/1448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D6723-C8AE-46CC-A589-26A592B71F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773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31052"/>
              </p:ext>
            </p:extLst>
          </p:nvPr>
        </p:nvGraphicFramePr>
        <p:xfrm>
          <a:off x="195943" y="1298623"/>
          <a:ext cx="9522824" cy="5798965"/>
        </p:xfrm>
        <a:graphic>
          <a:graphicData uri="http://schemas.openxmlformats.org/drawingml/2006/table">
            <a:tbl>
              <a:tblPr rtl="1" bandRow="1">
                <a:tableStyleId>{BDBED569-4797-4DF1-A0F4-6AAB3CD982D8}</a:tableStyleId>
              </a:tblPr>
              <a:tblGrid>
                <a:gridCol w="783773">
                  <a:extLst>
                    <a:ext uri="{9D8B030D-6E8A-4147-A177-3AD203B41FA5}">
                      <a16:colId xmlns:a16="http://schemas.microsoft.com/office/drawing/2014/main" val="2558602777"/>
                    </a:ext>
                  </a:extLst>
                </a:gridCol>
                <a:gridCol w="1719370">
                  <a:extLst>
                    <a:ext uri="{9D8B030D-6E8A-4147-A177-3AD203B41FA5}">
                      <a16:colId xmlns:a16="http://schemas.microsoft.com/office/drawing/2014/main" val="558160457"/>
                    </a:ext>
                  </a:extLst>
                </a:gridCol>
                <a:gridCol w="1868561">
                  <a:extLst>
                    <a:ext uri="{9D8B030D-6E8A-4147-A177-3AD203B41FA5}">
                      <a16:colId xmlns:a16="http://schemas.microsoft.com/office/drawing/2014/main" val="1634044964"/>
                    </a:ext>
                  </a:extLst>
                </a:gridCol>
                <a:gridCol w="1863634">
                  <a:extLst>
                    <a:ext uri="{9D8B030D-6E8A-4147-A177-3AD203B41FA5}">
                      <a16:colId xmlns:a16="http://schemas.microsoft.com/office/drawing/2014/main" val="4255277441"/>
                    </a:ext>
                  </a:extLst>
                </a:gridCol>
                <a:gridCol w="1655002">
                  <a:extLst>
                    <a:ext uri="{9D8B030D-6E8A-4147-A177-3AD203B41FA5}">
                      <a16:colId xmlns:a16="http://schemas.microsoft.com/office/drawing/2014/main" val="35468531"/>
                    </a:ext>
                  </a:extLst>
                </a:gridCol>
                <a:gridCol w="16324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6785">
                <a:tc>
                  <a:txBody>
                    <a:bodyPr/>
                    <a:lstStyle/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10 -  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12 - 10</a:t>
                      </a:r>
                    </a:p>
                  </a:txBody>
                  <a:tcPr marL="74295" marR="74295" marT="37148" marB="3714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14 - 12</a:t>
                      </a:r>
                    </a:p>
                  </a:txBody>
                  <a:tcPr marL="74295" marR="74295" marT="37148" marB="3714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300" dirty="0" smtClean="0">
                          <a:cs typeface="B Titr" panose="00000700000000000000" pitchFamily="2" charset="-78"/>
                        </a:rPr>
                        <a:t>4 </a:t>
                      </a:r>
                      <a:r>
                        <a:rPr lang="fa-IR" sz="1300" dirty="0">
                          <a:cs typeface="B Titr" panose="00000700000000000000" pitchFamily="2" charset="-78"/>
                        </a:rPr>
                        <a:t>- </a:t>
                      </a:r>
                      <a:r>
                        <a:rPr lang="fa-IR" sz="1300" dirty="0" smtClean="0">
                          <a:cs typeface="B Titr" panose="00000700000000000000" pitchFamily="2" charset="-78"/>
                        </a:rPr>
                        <a:t>2</a:t>
                      </a:r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300" dirty="0" smtClean="0">
                          <a:cs typeface="B Titr" panose="00000700000000000000" pitchFamily="2" charset="-78"/>
                        </a:rPr>
                        <a:t>6-4</a:t>
                      </a:r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300665"/>
                  </a:ext>
                </a:extLst>
              </a:tr>
              <a:tr h="664417"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شنبه</a:t>
                      </a:r>
                    </a:p>
                  </a:txBody>
                  <a:tcPr marL="74295" marR="74295" marT="37148" marB="37148" anchor="ctr"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05272"/>
                  </a:ext>
                </a:extLst>
              </a:tr>
              <a:tr h="430959">
                <a:tc vMerge="1">
                  <a:txBody>
                    <a:bodyPr/>
                    <a:lstStyle/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519448"/>
                  </a:ext>
                </a:extLst>
              </a:tr>
              <a:tr h="664417">
                <a:tc rowSpan="2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300" dirty="0">
                          <a:cs typeface="B Titr" panose="00000700000000000000" pitchFamily="2" charset="-78"/>
                        </a:rPr>
                        <a:t>یکشنبه</a:t>
                      </a:r>
                    </a:p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جلسه شورای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گروه کامپیوتر</a:t>
                      </a:r>
                      <a:endParaRPr kumimoji="0" lang="fa-I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026060"/>
                  </a:ext>
                </a:extLst>
              </a:tr>
              <a:tr h="362837">
                <a:tc vMerge="1">
                  <a:txBody>
                    <a:bodyPr/>
                    <a:lstStyle/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دفتر گروه کامپیوتر </a:t>
                      </a:r>
                      <a:endParaRPr lang="fa-IR" sz="1200" b="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994587"/>
                  </a:ext>
                </a:extLst>
              </a:tr>
              <a:tr h="610059"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دوشنبه</a:t>
                      </a: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سیستم های انرژی الکتریکی2 *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Zar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(مهندسی انرژی)</a:t>
                      </a:r>
                      <a:endParaRPr kumimoji="0" lang="fa-I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آزمایشگاه مدارهای الکتریکی</a:t>
                      </a:r>
                      <a:endParaRPr lang="fa-IR" sz="1200" b="1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مدارهای الکتریکی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(کامپیوتر) 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784988"/>
                  </a:ext>
                </a:extLst>
              </a:tr>
              <a:tr h="513627">
                <a:tc vMerge="1">
                  <a:txBody>
                    <a:bodyPr/>
                    <a:lstStyle/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120 دانشکده مکانیک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 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مکان  آز مدار منطقی</a:t>
                      </a:r>
                      <a:endParaRPr lang="fa-IR" sz="1200" b="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209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c</a:t>
                      </a: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132203"/>
                  </a:ext>
                </a:extLst>
              </a:tr>
              <a:tr h="752123"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سه شنبه</a:t>
                      </a: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سیستم های انرژی الکتریکی 2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 </a:t>
                      </a: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</a:t>
                      </a: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Zar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(مهندسی انرژی)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آزمایشگاه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 مبانی مهندسی برق </a:t>
                      </a:r>
                      <a:endParaRPr kumimoji="0" lang="fa-I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آزمایشگاه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مدارهای الکتریکی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جلسه شورای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گروه انرژی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b="1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مبانی مهندسی برق 2 *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(مکانیک)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مدارهای الکتریکی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(کامپیوتر) * 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403814"/>
                  </a:ext>
                </a:extLst>
              </a:tr>
              <a:tr h="251860">
                <a:tc vMerge="1">
                  <a:txBody>
                    <a:bodyPr/>
                    <a:lstStyle/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120 دانشکده مکانیک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</a:t>
                      </a: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</a:t>
                      </a:r>
                      <a:endParaRPr lang="fa-IR" sz="1200" b="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</a:t>
                      </a:r>
                      <a:r>
                        <a:rPr lang="fa-IR" sz="1200" b="0" baseline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/>
                      </a:r>
                      <a:br>
                        <a:rPr lang="fa-IR" sz="1200" b="0" baseline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</a:br>
                      <a:r>
                        <a:rPr lang="fa-IR" sz="1200" b="0" baseline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طبقه 1-</a:t>
                      </a:r>
                      <a:endParaRPr lang="fa-IR" sz="1200" b="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مکان  آز مدار منطقی</a:t>
                      </a:r>
                      <a:endParaRPr lang="fa-IR" sz="1200" b="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121 و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c</a:t>
                      </a:r>
                      <a:r>
                        <a:rPr lang="fa-IR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209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</a:t>
                      </a:r>
                      <a:endParaRPr lang="fa-IR" sz="1200" b="0" dirty="0" smtClean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 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667817"/>
                  </a:ext>
                </a:extLst>
              </a:tr>
              <a:tr h="581428"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300" dirty="0">
                          <a:cs typeface="B Titr" panose="00000700000000000000" pitchFamily="2" charset="-78"/>
                        </a:rPr>
                        <a:t>چهارشنبه</a:t>
                      </a: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رفع اشکال با هماهنگی قبلی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رفع اشکال با هماهنگی قبلی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رفع اشکال با هماهنگی قبلی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مبانی مهندسی برق 2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Zar" pitchFamily="2" charset="-78"/>
                        </a:rPr>
                        <a:t>(مکانیک)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پژوهش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رفع اشکال با</a:t>
                      </a:r>
                      <a:r>
                        <a:rPr lang="fa-IR" sz="1200" b="0" baseline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هماهنگی قبلی</a:t>
                      </a:r>
                      <a:endParaRPr kumimoji="0" lang="fa-I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517309"/>
                  </a:ext>
                </a:extLst>
              </a:tr>
              <a:tr h="251860">
                <a:tc vMerge="1">
                  <a:txBody>
                    <a:bodyPr/>
                    <a:lstStyle/>
                    <a:p>
                      <a:pPr algn="ctr" rtl="1"/>
                      <a:endParaRPr lang="fa-IR" sz="1300" dirty="0">
                        <a:cs typeface="B Titr" panose="00000700000000000000" pitchFamily="2" charset="-78"/>
                      </a:endParaRPr>
                    </a:p>
                  </a:txBody>
                  <a:tcPr marL="74295" marR="74295" marT="37148" marB="37148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317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317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B Zar" pitchFamily="2" charset="-78"/>
                        </a:rPr>
                        <a:t>317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121</a:t>
                      </a:r>
                      <a:r>
                        <a:rPr lang="fa-IR" sz="1200" b="0" baseline="0" dirty="0" smtClean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 دانشکده مکانیک</a:t>
                      </a:r>
                      <a:endParaRPr lang="fa-IR" sz="1200" b="0" dirty="0">
                        <a:solidFill>
                          <a:schemeClr val="tx1"/>
                        </a:solidFill>
                        <a:cs typeface="B Zar" pitchFamily="2" charset="-78"/>
                      </a:endParaRPr>
                    </a:p>
                  </a:txBody>
                  <a:tcPr marL="74295" marR="74295" marT="37148" marB="3714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tx1"/>
                          </a:solidFill>
                          <a:cs typeface="B Zar" pitchFamily="2" charset="-78"/>
                        </a:rPr>
                        <a:t>317 </a:t>
                      </a:r>
                    </a:p>
                  </a:txBody>
                  <a:tcPr marL="74295" marR="74295" marT="37148" marB="37148"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39345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27916" y="331167"/>
            <a:ext cx="4342288" cy="2923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1300" b="1" dirty="0">
                <a:cs typeface="B Titr" panose="00000700000000000000" pitchFamily="2" charset="-78"/>
              </a:rPr>
              <a:t>برنامه هفتگی مهدی فرهادی ،  نیمسال اول سال تحصیلی </a:t>
            </a:r>
            <a:r>
              <a:rPr lang="fa-IR" sz="1300" b="1" dirty="0" smtClean="0">
                <a:cs typeface="B Titr" panose="00000700000000000000" pitchFamily="2" charset="-78"/>
              </a:rPr>
              <a:t>1406- 140</a:t>
            </a:r>
            <a:r>
              <a:rPr lang="fa-IR" sz="1300" b="1" dirty="0">
                <a:cs typeface="B Titr" panose="00000700000000000000" pitchFamily="2" charset="-78"/>
              </a:rPr>
              <a:t>5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830" y="0"/>
            <a:ext cx="838472" cy="12073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78617" y="41746"/>
            <a:ext cx="1676945" cy="2674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138" b="1" dirty="0">
                <a:cs typeface="B Zar" pitchFamily="2" charset="-78"/>
              </a:rPr>
              <a:t>بسمه تعالی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292" y="659226"/>
            <a:ext cx="3501581" cy="3251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1463" b="1" dirty="0">
                <a:cs typeface="B Zar" pitchFamily="2" charset="-78"/>
              </a:rPr>
              <a:t>اتاق 317  -  شماره تماس : 09155620667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9441F1-6D7D-3B8A-C871-89BF4E9CDDF0}"/>
              </a:ext>
            </a:extLst>
          </p:cNvPr>
          <p:cNvSpPr txBox="1"/>
          <p:nvPr/>
        </p:nvSpPr>
        <p:spPr>
          <a:xfrm>
            <a:off x="1547225" y="659226"/>
            <a:ext cx="3060247" cy="5425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1463" b="1" dirty="0">
                <a:cs typeface="B Zar" panose="00000400000000000000" pitchFamily="2" charset="-78"/>
              </a:rPr>
              <a:t>پست الکترونیکی:  </a:t>
            </a:r>
            <a:r>
              <a:rPr lang="en-US" sz="1463" b="1" dirty="0">
                <a:cs typeface="+mj-cs"/>
              </a:rPr>
              <a:t>mahdifarhadi@birjandut.ac.ir</a:t>
            </a:r>
          </a:p>
        </p:txBody>
      </p:sp>
      <p:pic>
        <p:nvPicPr>
          <p:cNvPr id="1026" name="Picture 2" descr="C:\Users\Administrator\Desktop\Mahdi Farha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1058" cy="1214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869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2198</TotalTime>
  <Words>255</Words>
  <Application>Microsoft Office PowerPoint</Application>
  <PresentationFormat>A4 Paper (210x297 mm)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Titr</vt:lpstr>
      <vt:lpstr>B Zar</vt:lpstr>
      <vt:lpstr>Calibri</vt:lpstr>
      <vt:lpstr>Calibri Light</vt:lpstr>
      <vt:lpstr>Office Theme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Javad Tayyebi</dc:creator>
  <cp:lastModifiedBy>MEH</cp:lastModifiedBy>
  <cp:revision>118</cp:revision>
  <cp:lastPrinted>2022-10-09T06:24:04Z</cp:lastPrinted>
  <dcterms:created xsi:type="dcterms:W3CDTF">2017-01-23T13:29:56Z</dcterms:created>
  <dcterms:modified xsi:type="dcterms:W3CDTF">2026-10-10T15:55:48Z</dcterms:modified>
</cp:coreProperties>
</file>